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4" r:id="rId1"/>
  </p:sldMasterIdLst>
  <p:notesMasterIdLst>
    <p:notesMasterId r:id="rId12"/>
  </p:notesMasterIdLst>
  <p:sldIdLst>
    <p:sldId id="256" r:id="rId2"/>
    <p:sldId id="257" r:id="rId3"/>
    <p:sldId id="268" r:id="rId4"/>
    <p:sldId id="269" r:id="rId5"/>
    <p:sldId id="273" r:id="rId6"/>
    <p:sldId id="275" r:id="rId7"/>
    <p:sldId id="276" r:id="rId8"/>
    <p:sldId id="274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99"/>
  </p:normalViewPr>
  <p:slideViewPr>
    <p:cSldViewPr snapToGrid="0" snapToObjects="1">
      <p:cViewPr varScale="1">
        <p:scale>
          <a:sx n="64" d="100"/>
          <a:sy n="64" d="100"/>
        </p:scale>
        <p:origin x="7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CBDEF-5DBD-2C4E-BA11-04B3EF382713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A7067-37CA-1D49-913B-87BB8AC28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60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D7C-B8D9-D34A-8A4D-3AE355DCA525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9A42-FA72-DC4F-91D9-42840A710B0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D7C-B8D9-D34A-8A4D-3AE355DCA525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9A42-FA72-DC4F-91D9-42840A710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D7C-B8D9-D34A-8A4D-3AE355DCA525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9A42-FA72-DC4F-91D9-42840A710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D7C-B8D9-D34A-8A4D-3AE355DCA525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9A42-FA72-DC4F-91D9-42840A710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D7C-B8D9-D34A-8A4D-3AE355DCA525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9A42-FA72-DC4F-91D9-42840A710B0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D7C-B8D9-D34A-8A4D-3AE355DCA525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9A42-FA72-DC4F-91D9-42840A710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D7C-B8D9-D34A-8A4D-3AE355DCA525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9A42-FA72-DC4F-91D9-42840A710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D7C-B8D9-D34A-8A4D-3AE355DCA525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9A42-FA72-DC4F-91D9-42840A710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D7C-B8D9-D34A-8A4D-3AE355DCA525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9A42-FA72-DC4F-91D9-42840A710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9120D7C-B8D9-D34A-8A4D-3AE355DCA525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1E9A42-FA72-DC4F-91D9-42840A710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D7C-B8D9-D34A-8A4D-3AE355DCA525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9A42-FA72-DC4F-91D9-42840A710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120D7C-B8D9-D34A-8A4D-3AE355DCA525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A1E9A42-FA72-DC4F-91D9-42840A710B0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8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Water Supply and Water Quality Act of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30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chemeClr val="tx1"/>
                </a:solidFill>
              </a:rPr>
              <a:t>Questions?</a:t>
            </a:r>
          </a:p>
          <a:p>
            <a:pPr marL="0" indent="0" algn="ctr">
              <a:buNone/>
            </a:pPr>
            <a:endParaRPr lang="en-US" sz="6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6600" dirty="0" err="1">
                <a:solidFill>
                  <a:schemeClr val="tx1"/>
                </a:solidFill>
              </a:rPr>
              <a:t>www.waterbond.org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18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$8.877 billion statewide water bond</a:t>
            </a:r>
          </a:p>
          <a:p>
            <a:r>
              <a:rPr lang="en-US" dirty="0">
                <a:solidFill>
                  <a:schemeClr val="tx1"/>
                </a:solidFill>
              </a:rPr>
              <a:t>November, 2018 ballot</a:t>
            </a:r>
          </a:p>
          <a:p>
            <a:r>
              <a:rPr lang="en-US" dirty="0">
                <a:solidFill>
                  <a:schemeClr val="tx1"/>
                </a:solidFill>
              </a:rPr>
              <a:t>Beneficial to conservation, environmental justice, agriculture, and fish and wildlife groups</a:t>
            </a:r>
          </a:p>
        </p:txBody>
      </p:sp>
    </p:spTree>
    <p:extLst>
      <p:ext uri="{BB962C8B-B14F-4D97-AF65-F5344CB8AC3E}">
        <p14:creationId xmlns:p14="http://schemas.microsoft.com/office/powerpoint/2010/main" val="153601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>
                <a:solidFill>
                  <a:schemeClr val="tx1"/>
                </a:solidFill>
              </a:rPr>
              <a:t>How was the size of the water bond initiative determined?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>
                <a:solidFill>
                  <a:schemeClr val="tx1"/>
                </a:solidFill>
              </a:rPr>
              <a:t>Trend in water bonds:​</a:t>
            </a: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1996 Prop 204 $995 million​</a:t>
            </a: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2002 Prop 50 $3.4 billion​</a:t>
            </a: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2006 Prop 84 $5.4 billion​</a:t>
            </a: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2014 Prop 1 $7.12 billion​</a:t>
            </a: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(2016  Prop 51  Schools) $9 billion​</a:t>
            </a: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2018 water bond measure $8.877 billion​</a:t>
            </a: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 ​</a:t>
            </a: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Goal was to follow upward trend, slightly faster than inflation, but to stay below the successful school bond.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42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Fiscal Considerations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134" y="1846263"/>
            <a:ext cx="6242716" cy="4484060"/>
          </a:xfrm>
        </p:spPr>
      </p:pic>
    </p:spTree>
    <p:extLst>
      <p:ext uri="{BB962C8B-B14F-4D97-AF65-F5344CB8AC3E}">
        <p14:creationId xmlns:p14="http://schemas.microsoft.com/office/powerpoint/2010/main" val="197764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8661D-4A5A-4322-BD57-B41034570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Summary of bill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02500-B1F5-4B5E-A035-5A8FB282E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9166"/>
          </a:xfrm>
        </p:spPr>
        <p:txBody>
          <a:bodyPr vert="horz" lIns="0" tIns="45720" rIns="0" bIns="45720" rtlCol="0" anchor="t"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</a:rPr>
              <a:t>Watershed Restoration - $2.355 billion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</a:rPr>
              <a:t>Fish and Waterfowl Habitat – $1.45 billion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</a:rPr>
              <a:t>Safe Drinking Water - $750 million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</a:rPr>
              <a:t>Urban Water Conservation - $300 million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</a:rPr>
              <a:t>Agricultural Water Conservation - $50 million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</a:rPr>
              <a:t>Wastewater Recycling - $400 million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</a:rPr>
              <a:t>Desalination of Groundwater - $400 million 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</a:rPr>
              <a:t>Flood Management - $500 million</a:t>
            </a:r>
            <a:endParaRPr lang="en-US" sz="29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</a:rPr>
              <a:t>SGMA Compliance - $675 million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</a:rPr>
              <a:t>Flood Management – $500 million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</a:rPr>
              <a:t>Oroville Dam Repair - $200 million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</a:rPr>
              <a:t>Friant Kern Canal Repair - $750 million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 err="1">
                <a:solidFill>
                  <a:srgbClr val="000000"/>
                </a:solidFill>
              </a:rPr>
              <a:t>Stormwater</a:t>
            </a:r>
            <a:r>
              <a:rPr lang="en-US" sz="2900" dirty="0">
                <a:solidFill>
                  <a:srgbClr val="000000"/>
                </a:solidFill>
              </a:rPr>
              <a:t> - $550 million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01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Conservation Funding by Agency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Wildlife Conservation Board - $1.3 billion</a:t>
            </a:r>
          </a:p>
          <a:p>
            <a:r>
              <a:rPr lang="en-US" sz="2600" dirty="0">
                <a:solidFill>
                  <a:schemeClr val="tx1"/>
                </a:solidFill>
              </a:rPr>
              <a:t>Coastal Conservancy - $475 million</a:t>
            </a:r>
          </a:p>
          <a:p>
            <a:r>
              <a:rPr lang="en-US" sz="2600" dirty="0">
                <a:solidFill>
                  <a:schemeClr val="tx1"/>
                </a:solidFill>
              </a:rPr>
              <a:t>Ocean Protection Council - $100 million</a:t>
            </a:r>
          </a:p>
          <a:p>
            <a:r>
              <a:rPr lang="en-US" sz="2600" dirty="0">
                <a:solidFill>
                  <a:schemeClr val="tx1"/>
                </a:solidFill>
              </a:rPr>
              <a:t>Natural Resources Agency - $270 million</a:t>
            </a:r>
          </a:p>
          <a:p>
            <a:r>
              <a:rPr lang="en-US" sz="2600" dirty="0">
                <a:solidFill>
                  <a:schemeClr val="tx1"/>
                </a:solidFill>
              </a:rPr>
              <a:t>Department of Parks and Recreation - $150 million</a:t>
            </a:r>
          </a:p>
          <a:p>
            <a:r>
              <a:rPr lang="en-US" sz="2600" dirty="0">
                <a:solidFill>
                  <a:schemeClr val="tx1"/>
                </a:solidFill>
              </a:rPr>
              <a:t>California Conservation Corps - $40 million</a:t>
            </a:r>
          </a:p>
          <a:p>
            <a:r>
              <a:rPr lang="en-US" sz="2600" dirty="0">
                <a:solidFill>
                  <a:schemeClr val="tx1"/>
                </a:solidFill>
              </a:rPr>
              <a:t>Other regional conservancies/restoration authorities - $1.3 billion</a:t>
            </a:r>
          </a:p>
        </p:txBody>
      </p:sp>
    </p:spTree>
    <p:extLst>
      <p:ext uri="{BB962C8B-B14F-4D97-AF65-F5344CB8AC3E}">
        <p14:creationId xmlns:p14="http://schemas.microsoft.com/office/powerpoint/2010/main" val="341323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Types of relevant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 watershed restoration</a:t>
            </a:r>
          </a:p>
          <a:p>
            <a:r>
              <a:rPr lang="en-US" dirty="0">
                <a:solidFill>
                  <a:schemeClr val="tx1"/>
                </a:solidFill>
              </a:rPr>
              <a:t>- land acquisitions</a:t>
            </a:r>
          </a:p>
          <a:p>
            <a:r>
              <a:rPr lang="en-US" dirty="0">
                <a:solidFill>
                  <a:schemeClr val="tx1"/>
                </a:solidFill>
              </a:rPr>
              <a:t>- conservation and agricultural easements</a:t>
            </a:r>
          </a:p>
          <a:p>
            <a:r>
              <a:rPr lang="en-US" dirty="0">
                <a:solidFill>
                  <a:schemeClr val="tx1"/>
                </a:solidFill>
              </a:rPr>
              <a:t>- public recreation </a:t>
            </a:r>
          </a:p>
          <a:p>
            <a:r>
              <a:rPr lang="en-US" dirty="0">
                <a:solidFill>
                  <a:schemeClr val="tx1"/>
                </a:solidFill>
              </a:rPr>
              <a:t>- urban streams and forests</a:t>
            </a:r>
          </a:p>
          <a:p>
            <a:r>
              <a:rPr lang="en-US" dirty="0">
                <a:solidFill>
                  <a:schemeClr val="tx1"/>
                </a:solidFill>
              </a:rPr>
              <a:t>- fire protection and mitigation</a:t>
            </a:r>
          </a:p>
          <a:p>
            <a:r>
              <a:rPr lang="en-US" dirty="0">
                <a:solidFill>
                  <a:schemeClr val="tx1"/>
                </a:solidFill>
              </a:rPr>
              <a:t>- Conservation Corps activities</a:t>
            </a:r>
          </a:p>
          <a:p>
            <a:r>
              <a:rPr lang="en-US" dirty="0">
                <a:solidFill>
                  <a:schemeClr val="tx1"/>
                </a:solidFill>
              </a:rPr>
              <a:t>- fish/wildlife habitat</a:t>
            </a:r>
          </a:p>
        </p:txBody>
      </p:sp>
    </p:spTree>
    <p:extLst>
      <p:ext uri="{BB962C8B-B14F-4D97-AF65-F5344CB8AC3E}">
        <p14:creationId xmlns:p14="http://schemas.microsoft.com/office/powerpoint/2010/main" val="424282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Relevant General Provisions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86151 (j) Indirect and overhead costs are grant eligible</a:t>
            </a:r>
          </a:p>
          <a:p>
            <a:r>
              <a:rPr lang="en-US" dirty="0">
                <a:solidFill>
                  <a:schemeClr val="tx1"/>
                </a:solidFill>
              </a:rPr>
              <a:t>86151 (g) Trust funds may be established for a number of programs</a:t>
            </a:r>
          </a:p>
          <a:p>
            <a:r>
              <a:rPr lang="en-US" dirty="0">
                <a:solidFill>
                  <a:schemeClr val="tx1"/>
                </a:solidFill>
              </a:rPr>
              <a:t>86158 (a) Planning, monitoring, and reporting costs are grant eligible</a:t>
            </a:r>
          </a:p>
          <a:p>
            <a:r>
              <a:rPr lang="en-US" dirty="0">
                <a:solidFill>
                  <a:schemeClr val="tx1"/>
                </a:solidFill>
              </a:rPr>
              <a:t>86159 - Repayment of finance is allowed</a:t>
            </a:r>
          </a:p>
          <a:p>
            <a:r>
              <a:rPr lang="en-US" dirty="0">
                <a:solidFill>
                  <a:schemeClr val="tx1"/>
                </a:solidFill>
              </a:rPr>
              <a:t>86165 (e) In-kind contributions up to twenty-five percent (25%) of the total project cost count as part of cost sharing, donated land qualifying</a:t>
            </a:r>
          </a:p>
          <a:p>
            <a:r>
              <a:rPr lang="en-US" dirty="0">
                <a:solidFill>
                  <a:schemeClr val="tx1"/>
                </a:solidFill>
              </a:rPr>
              <a:t>86165 (g) Use of the Natural Heritage Preservation Tax Credit Act of 2000 is allowed</a:t>
            </a:r>
          </a:p>
          <a:p>
            <a:r>
              <a:rPr lang="en-US" dirty="0">
                <a:solidFill>
                  <a:schemeClr val="tx1"/>
                </a:solidFill>
              </a:rPr>
              <a:t>86166 (a) Nonprofits are eligible agencies in nearly all programs</a:t>
            </a:r>
          </a:p>
        </p:txBody>
      </p:sp>
    </p:spTree>
    <p:extLst>
      <p:ext uri="{BB962C8B-B14F-4D97-AF65-F5344CB8AC3E}">
        <p14:creationId xmlns:p14="http://schemas.microsoft.com/office/powerpoint/2010/main" val="1622983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Endorsements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Conservation: California Native Plant Society, California Urban Streams Partnership, Tuolumne River Preservation Trust, California Watershed Network, Sierra Nevada Alliance, California Waterfowl Association</a:t>
            </a:r>
            <a:r>
              <a:rPr lang="en-US">
                <a:solidFill>
                  <a:schemeClr val="tx1"/>
                </a:solidFill>
              </a:rPr>
              <a:t>, Sierra Fund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Environmental Justice: Community Water Center, Leadership Council for Justice and Accountability, Grassroots Ecology, The Watershed Project, Center for Sustainable Neighborhoods</a:t>
            </a:r>
          </a:p>
          <a:p>
            <a:r>
              <a:rPr lang="en-US" dirty="0">
                <a:solidFill>
                  <a:schemeClr val="tx1"/>
                </a:solidFill>
              </a:rPr>
              <a:t>Agriculture: California Dairy, California Fresh Fruit, California Pistachio Growers, California Rice Commission, Agricultural Council of California</a:t>
            </a:r>
          </a:p>
          <a:p>
            <a:r>
              <a:rPr lang="en-US" dirty="0">
                <a:solidFill>
                  <a:schemeClr val="tx1"/>
                </a:solidFill>
              </a:rPr>
              <a:t>Water Agencies: The Association of California Water Agencies (ACWA), Northern California Water Association (NCWA), Southern California Water Committee, numerous individual agencies</a:t>
            </a:r>
          </a:p>
          <a:p>
            <a:r>
              <a:rPr lang="en-US" dirty="0">
                <a:solidFill>
                  <a:schemeClr val="tx1"/>
                </a:solidFill>
              </a:rPr>
              <a:t>Other: Rural County Representatives of California, California Chamber of Commerce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8396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1220</TotalTime>
  <Words>460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Water Supply and Water Quality Act of 2018</vt:lpstr>
      <vt:lpstr>What is it?</vt:lpstr>
      <vt:lpstr>How was the size of the water bond initiative determined?</vt:lpstr>
      <vt:lpstr>Fiscal Considerations</vt:lpstr>
      <vt:lpstr>Summary of bill</vt:lpstr>
      <vt:lpstr>Conservation Funding by Agency</vt:lpstr>
      <vt:lpstr>Types of relevant funding</vt:lpstr>
      <vt:lpstr>Relevant General Provisions</vt:lpstr>
      <vt:lpstr>Endorsements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Supply and Water Quality Act of 2018</dc:title>
  <dc:creator>Matteo Crow</dc:creator>
  <cp:lastModifiedBy>Grace VohdenSnead</cp:lastModifiedBy>
  <cp:revision>125</cp:revision>
  <dcterms:created xsi:type="dcterms:W3CDTF">2017-12-04T21:50:41Z</dcterms:created>
  <dcterms:modified xsi:type="dcterms:W3CDTF">2018-03-15T16:42:08Z</dcterms:modified>
</cp:coreProperties>
</file>